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7" r:id="rId3"/>
    <p:sldId id="259" r:id="rId4"/>
    <p:sldId id="414" r:id="rId5"/>
    <p:sldId id="261" r:id="rId6"/>
    <p:sldId id="415" r:id="rId7"/>
    <p:sldId id="416" r:id="rId8"/>
    <p:sldId id="407" r:id="rId9"/>
    <p:sldId id="418" r:id="rId10"/>
    <p:sldId id="419" r:id="rId11"/>
    <p:sldId id="263" r:id="rId12"/>
    <p:sldId id="408" r:id="rId13"/>
    <p:sldId id="413" r:id="rId14"/>
    <p:sldId id="406" r:id="rId15"/>
    <p:sldId id="411" r:id="rId16"/>
    <p:sldId id="420" r:id="rId17"/>
    <p:sldId id="412" r:id="rId18"/>
    <p:sldId id="421" r:id="rId19"/>
    <p:sldId id="409" r:id="rId20"/>
    <p:sldId id="422" r:id="rId21"/>
    <p:sldId id="423" r:id="rId22"/>
    <p:sldId id="424" r:id="rId23"/>
    <p:sldId id="425" r:id="rId24"/>
    <p:sldId id="410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2" d="100"/>
          <a:sy n="122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032FD-5171-9D4D-991F-CA569C3C7B89}" type="datetimeFigureOut">
              <a:rPr lang="en-CN" smtClean="0"/>
              <a:t>2024/6/15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5B53-CDA6-AF43-B751-E672BB4DA6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1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85B53-CDA6-AF43-B751-E672BB4DA634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70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6616-3E22-6B6C-A5A6-000910553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E198-317D-D584-7542-7D254188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E77C-9323-DF7B-4624-D2D477C0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F9F5-69D2-3561-431A-3972EA97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2833-62B6-D5C7-A493-C39AFA67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176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7585-E665-5031-5D02-6D8E09D3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82159-8E7E-C925-C09E-ACBAFD0E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6223-32ED-EAE2-D96B-81A3C583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2BF8-0576-9CE2-FF42-C4E3170C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E1D2-200F-7918-5EEE-3944236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25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B3A1B-98BF-E58E-A617-8F5B8DA6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FCF1E-1B4E-D6AF-DCA1-B5D75D08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8DE8-D83E-0917-FB7C-82FE9E88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B39D-C5E6-5FC9-EE60-88B2DF0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F113-FE13-CDCF-B51D-DCB8D2E9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402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Research / July 28,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C417-6602-A677-741E-DED73B42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9CCF-5939-A5B3-58DE-1ED32277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CF23-C833-5C42-CFD1-21F6D5FF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3C436-711F-04C8-59AD-B9B26099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DCD5-6437-576E-8309-9ECC7F6B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025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F4FE-2151-675C-992C-CD91D9B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B97D3-FA8F-F3C1-D3C1-BE1F0579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B070-E012-3C0C-1927-B7A7A9A2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A928-9E01-17C1-F452-251E1825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35A6-B54F-EC7A-E43A-1E153D66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58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BE3D-A966-0AF6-5E97-FD48A834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7992-6756-26D9-7CBA-D5A2914A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24957-DB25-1778-FC79-87151FE57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A8C3-F59F-5357-606C-34AC2028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1C56A-127C-B5B7-B5FB-2244CA95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2F60C-22C3-B0C4-980D-20874459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6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E22D-B023-576A-F6D5-A797451E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64D00-1138-138A-4828-4281AFA8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D31-DBFC-CEE5-172D-E93EC5980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C0E1-38A0-175A-DC85-16AFF266A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DE0FF-0FC2-70CF-6672-AF58C09FD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7E5D1-E7A4-29AF-7F66-16FB6CA0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313AF-A1D5-DEA6-13DA-2DEDF556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249BD-39AF-7A13-A089-8207E9F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56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6016-4106-2719-0D0B-9AE336C6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9A3ED-C491-E86B-04B8-25825383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2767-3449-042C-21F1-0EC76331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3A26A-CCD9-1614-2AAF-2A2DD7B3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96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92B7-DC1A-CBB2-0575-9D9A8987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2817C-8AE2-1188-E3B4-8F2E8B44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A88A-86DE-E4A8-EDD2-A00A59A0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555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7AFD-3376-F82A-097D-10173842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6FEF-98E4-71B6-52D2-2715AFA8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CC0FD-52B6-F342-4439-34A03B71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93CD5-8714-FDAC-A76D-46BBD788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1453D-A305-2425-0A29-9352D27A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44688-2110-3A9F-5F56-3B687A29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674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942-2BC9-3461-C026-2468FFC7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C33FB-8329-0D3C-E6A2-B60B1517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BBFFD-FFB2-1CD4-4CFC-A7B0FA9BF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EECE-6603-7E6C-BC34-D87C12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277C0-22C4-E9F3-F37E-885B840D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2EDE-2666-1A33-7455-D9F2BE7B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27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13652-21DA-AEBA-A80F-09DF120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EB64-E0B1-99E2-F4B4-FED541A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D29C-5CAF-9CEC-3A18-42CEAF18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029CE-E797-694A-ABB3-472B86A4EA25}" type="datetimeFigureOut">
              <a:rPr lang="en-CN" smtClean="0"/>
              <a:t>2024/6/8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A284-8277-1714-F0CF-CEE207150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6113-6557-F8B9-FB92-3E6B99E25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391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native.slack.com/archives/C039JSH0807" TargetMode="External"/><Relationship Id="rId2" Type="http://schemas.openxmlformats.org/officeDocument/2006/relationships/hyperlink" Target="https://github.com/confidential-container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OWuI7J8w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3896-A391-0F15-483B-CC9091E47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机密容器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414A2-B5DF-970B-8805-2857B3DB3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zh-CN" altLang="en-US" dirty="0"/>
              <a:t>探讨容器技术的安全问题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揭秘机密容器的解决方案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演示机密容器在</a:t>
            </a:r>
            <a:r>
              <a:rPr lang="en-US" altLang="zh-CN" dirty="0"/>
              <a:t>AI</a:t>
            </a:r>
            <a:r>
              <a:rPr lang="zh-CN" altLang="en-US" dirty="0"/>
              <a:t>中的应用案例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264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A832-1261-B5AC-1205-23C4B7CD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传统容器技术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40DBF-4ECF-B069-5E70-E50A9708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059"/>
            <a:ext cx="5585170" cy="310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211E-E267-D1A9-44D3-67492674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44" y="1690688"/>
            <a:ext cx="5328456" cy="4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CCC0-1948-8C04-FE22-B97BEF5C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Containers – </a:t>
            </a:r>
            <a:r>
              <a:rPr lang="zh-CN" altLang="en-US" b="1" dirty="0"/>
              <a:t>基于虚拟机的容器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63FE2-3044-744D-2997-6A92202F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311485"/>
            <a:ext cx="11580892" cy="49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411-0359-D9AA-D63A-48121A2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" y="396026"/>
            <a:ext cx="11540359" cy="1325563"/>
          </a:xfrm>
        </p:spPr>
        <p:txBody>
          <a:bodyPr/>
          <a:lstStyle/>
          <a:p>
            <a:r>
              <a:rPr lang="en-CN" dirty="0"/>
              <a:t>伴生容器 (Kata Remote HyperVisor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CN" dirty="0"/>
              <a:t>PeerPod)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5EB06-7599-C40D-D13B-F3734D12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5910"/>
            <a:ext cx="12193102" cy="33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5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5B43-DF30-1FA6-E82A-3AC43435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" y="0"/>
            <a:ext cx="10515600" cy="1325563"/>
          </a:xfrm>
        </p:spPr>
        <p:txBody>
          <a:bodyPr/>
          <a:lstStyle/>
          <a:p>
            <a:r>
              <a:rPr lang="en-US" dirty="0" err="1"/>
              <a:t>不同容器技术的</a:t>
            </a:r>
            <a:r>
              <a:rPr lang="en-CN" dirty="0"/>
              <a:t>网络解决方案对比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755C5-D4BC-1740-0C71-1F185F29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51" y="2153730"/>
            <a:ext cx="3873654" cy="323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F9E83-1371-1D77-2E0E-075EFD4D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02" y="3128568"/>
            <a:ext cx="4478760" cy="337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A288E-5B94-D47D-6A07-D705A91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563"/>
            <a:ext cx="3842951" cy="28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C2BC0-E354-EF24-979F-BE9ABFBB0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076" y="2834820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5" name="正方形/長方形 1">
            <a:extLst>
              <a:ext uri="{FF2B5EF4-FFF2-40B4-BE49-F238E27FC236}">
                <a16:creationId xmlns:a16="http://schemas.microsoft.com/office/drawing/2014/main" id="{AF36499B-B3B1-E0E7-2835-5DDA5E05AFA4}"/>
              </a:ext>
            </a:extLst>
          </p:cNvPr>
          <p:cNvSpPr/>
          <p:nvPr/>
        </p:nvSpPr>
        <p:spPr>
          <a:xfrm>
            <a:off x="667988" y="1455133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0C2519CE-5160-A9DC-9B44-6DB017BF6CEF}"/>
              </a:ext>
            </a:extLst>
          </p:cNvPr>
          <p:cNvSpPr/>
          <p:nvPr/>
        </p:nvSpPr>
        <p:spPr>
          <a:xfrm>
            <a:off x="2184599" y="4600068"/>
            <a:ext cx="1087937" cy="542803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lIns="72000" rIns="108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Network namespace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77A7402-AED7-30FC-6E6D-8FBADCEF67EA}"/>
              </a:ext>
            </a:extLst>
          </p:cNvPr>
          <p:cNvSpPr/>
          <p:nvPr/>
        </p:nvSpPr>
        <p:spPr>
          <a:xfrm>
            <a:off x="1021328" y="5715620"/>
            <a:ext cx="2575043" cy="3855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 network</a:t>
            </a:r>
          </a:p>
        </p:txBody>
      </p:sp>
      <p:sp>
        <p:nvSpPr>
          <p:cNvPr id="58" name="正方形/長方形 53">
            <a:extLst>
              <a:ext uri="{FF2B5EF4-FFF2-40B4-BE49-F238E27FC236}">
                <a16:creationId xmlns:a16="http://schemas.microsoft.com/office/drawing/2014/main" id="{6238B2D6-56C8-F6AC-D513-96A23B24B000}"/>
              </a:ext>
            </a:extLst>
          </p:cNvPr>
          <p:cNvSpPr/>
          <p:nvPr/>
        </p:nvSpPr>
        <p:spPr>
          <a:xfrm>
            <a:off x="2958425" y="5643399"/>
            <a:ext cx="128905" cy="14565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BD9E85-01F8-C946-D5A7-ADFFB5759DCA}"/>
              </a:ext>
            </a:extLst>
          </p:cNvPr>
          <p:cNvCxnSpPr>
            <a:cxnSpLocks/>
            <a:stCxn id="58" idx="0"/>
            <a:endCxn id="60" idx="2"/>
          </p:cNvCxnSpPr>
          <p:nvPr/>
        </p:nvCxnSpPr>
        <p:spPr>
          <a:xfrm flipV="1">
            <a:off x="3022878" y="5216304"/>
            <a:ext cx="207" cy="42709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0" name="正方形/長方形 53">
            <a:extLst>
              <a:ext uri="{FF2B5EF4-FFF2-40B4-BE49-F238E27FC236}">
                <a16:creationId xmlns:a16="http://schemas.microsoft.com/office/drawing/2014/main" id="{850324AF-382B-59AD-FF2E-9AB8C89AD59A}"/>
              </a:ext>
            </a:extLst>
          </p:cNvPr>
          <p:cNvSpPr/>
          <p:nvPr/>
        </p:nvSpPr>
        <p:spPr>
          <a:xfrm>
            <a:off x="2958425" y="5074217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7909C67-7BED-D89C-FBCA-2227534EECF8}"/>
              </a:ext>
            </a:extLst>
          </p:cNvPr>
          <p:cNvSpPr/>
          <p:nvPr/>
        </p:nvSpPr>
        <p:spPr>
          <a:xfrm>
            <a:off x="780979" y="1861352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B0236C2-7C7B-D7F3-47AA-A25EA60DCA3F}"/>
              </a:ext>
            </a:extLst>
          </p:cNvPr>
          <p:cNvSpPr/>
          <p:nvPr/>
        </p:nvSpPr>
        <p:spPr>
          <a:xfrm>
            <a:off x="780968" y="2603019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85BC68E-99E5-2930-87AC-2B4E78A16FB2}"/>
              </a:ext>
            </a:extLst>
          </p:cNvPr>
          <p:cNvSpPr/>
          <p:nvPr/>
        </p:nvSpPr>
        <p:spPr>
          <a:xfrm>
            <a:off x="2491309" y="2603019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CAF3CF-7DB1-426F-4363-07C23AAFCE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83598" y="2282805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31FE34B-9AFB-C4D4-03FA-A424E1320886}"/>
              </a:ext>
            </a:extLst>
          </p:cNvPr>
          <p:cNvSpPr txBox="1"/>
          <p:nvPr/>
        </p:nvSpPr>
        <p:spPr>
          <a:xfrm>
            <a:off x="867592" y="231351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F6B4E01-78BB-8B50-1938-1C1C9098531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1786206" y="2813746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CA1127-E35F-2800-0D6B-C29B551E77AF}"/>
              </a:ext>
            </a:extLst>
          </p:cNvPr>
          <p:cNvSpPr txBox="1"/>
          <p:nvPr/>
        </p:nvSpPr>
        <p:spPr>
          <a:xfrm>
            <a:off x="1756323" y="254819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E5DACB-A386-867B-1D66-A3CF2A96375A}"/>
              </a:ext>
            </a:extLst>
          </p:cNvPr>
          <p:cNvCxnSpPr>
            <a:cxnSpLocks/>
          </p:cNvCxnSpPr>
          <p:nvPr/>
        </p:nvCxnSpPr>
        <p:spPr>
          <a:xfrm>
            <a:off x="2775816" y="3017417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3330A1C-C4A5-7BB1-CB90-D69A56D901FD}"/>
              </a:ext>
            </a:extLst>
          </p:cNvPr>
          <p:cNvSpPr/>
          <p:nvPr/>
        </p:nvSpPr>
        <p:spPr>
          <a:xfrm>
            <a:off x="785957" y="5108080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CNI plugin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DB4932-E91F-7FD8-3E3C-34ED759298E8}"/>
              </a:ext>
            </a:extLst>
          </p:cNvPr>
          <p:cNvCxnSpPr>
            <a:cxnSpLocks/>
          </p:cNvCxnSpPr>
          <p:nvPr/>
        </p:nvCxnSpPr>
        <p:spPr>
          <a:xfrm flipH="1">
            <a:off x="455605" y="6471325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AD9C-4F48-9A94-C3D3-5D91A346D75E}"/>
              </a:ext>
            </a:extLst>
          </p:cNvPr>
          <p:cNvCxnSpPr>
            <a:cxnSpLocks/>
            <a:stCxn id="62" idx="2"/>
            <a:endCxn id="69" idx="0"/>
          </p:cNvCxnSpPr>
          <p:nvPr/>
        </p:nvCxnSpPr>
        <p:spPr>
          <a:xfrm>
            <a:off x="1283587" y="3024473"/>
            <a:ext cx="4989" cy="208360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574AD53-9A80-6855-7CE9-F54D44E9C945}"/>
              </a:ext>
            </a:extLst>
          </p:cNvPr>
          <p:cNvSpPr txBox="1"/>
          <p:nvPr/>
        </p:nvSpPr>
        <p:spPr>
          <a:xfrm>
            <a:off x="872787" y="4112563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CNI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C731CB-27CC-B17D-3A92-861D972D3A03}"/>
              </a:ext>
            </a:extLst>
          </p:cNvPr>
          <p:cNvCxnSpPr>
            <a:cxnSpLocks/>
          </p:cNvCxnSpPr>
          <p:nvPr/>
        </p:nvCxnSpPr>
        <p:spPr>
          <a:xfrm>
            <a:off x="1791195" y="5331247"/>
            <a:ext cx="122809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313395-169B-1CB0-3900-25322A0C3481}"/>
              </a:ext>
            </a:extLst>
          </p:cNvPr>
          <p:cNvSpPr txBox="1"/>
          <p:nvPr/>
        </p:nvSpPr>
        <p:spPr>
          <a:xfrm>
            <a:off x="1882349" y="53095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1D4C53-9D4F-2FAA-F8B7-141968783B9A}"/>
              </a:ext>
            </a:extLst>
          </p:cNvPr>
          <p:cNvSpPr txBox="1"/>
          <p:nvPr/>
        </p:nvSpPr>
        <p:spPr>
          <a:xfrm>
            <a:off x="2026673" y="3105143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76" name="正方形/長方形 53">
            <a:extLst>
              <a:ext uri="{FF2B5EF4-FFF2-40B4-BE49-F238E27FC236}">
                <a16:creationId xmlns:a16="http://schemas.microsoft.com/office/drawing/2014/main" id="{3D328E00-8553-5923-6FC5-67081CB99364}"/>
              </a:ext>
            </a:extLst>
          </p:cNvPr>
          <p:cNvSpPr/>
          <p:nvPr/>
        </p:nvSpPr>
        <p:spPr>
          <a:xfrm>
            <a:off x="2196577" y="6056999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38C4AE-83A5-E7FA-0796-313C4C065704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2261237" y="6199086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8" name="Cloud Callout 77">
            <a:extLst>
              <a:ext uri="{FF2B5EF4-FFF2-40B4-BE49-F238E27FC236}">
                <a16:creationId xmlns:a16="http://schemas.microsoft.com/office/drawing/2014/main" id="{38AB9806-E224-11FC-4ADD-905B39ABF676}"/>
              </a:ext>
            </a:extLst>
          </p:cNvPr>
          <p:cNvSpPr/>
          <p:nvPr/>
        </p:nvSpPr>
        <p:spPr>
          <a:xfrm>
            <a:off x="4368240" y="2072079"/>
            <a:ext cx="1780112" cy="647727"/>
          </a:xfrm>
          <a:prstGeom prst="cloudCallout">
            <a:avLst>
              <a:gd name="adj1" fmla="val 18297"/>
              <a:gd name="adj2" fmla="val -2393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/>
          </a:ln>
          <a:effectLst/>
        </p:spPr>
        <p:txBody>
          <a:bodyPr lIns="0" tIns="72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IaaS cloud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API endpoint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2ADF02-9BDA-6C06-ABD1-24F36120F2FC}"/>
              </a:ext>
            </a:extLst>
          </p:cNvPr>
          <p:cNvCxnSpPr>
            <a:cxnSpLocks/>
          </p:cNvCxnSpPr>
          <p:nvPr/>
        </p:nvCxnSpPr>
        <p:spPr>
          <a:xfrm flipV="1">
            <a:off x="3556720" y="2776386"/>
            <a:ext cx="1061711" cy="79840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0" name="正方形/長方形 53">
            <a:extLst>
              <a:ext uri="{FF2B5EF4-FFF2-40B4-BE49-F238E27FC236}">
                <a16:creationId xmlns:a16="http://schemas.microsoft.com/office/drawing/2014/main" id="{288BD15C-D513-BEBD-25E5-76812E3EE1AD}"/>
              </a:ext>
            </a:extLst>
          </p:cNvPr>
          <p:cNvSpPr/>
          <p:nvPr/>
        </p:nvSpPr>
        <p:spPr>
          <a:xfrm>
            <a:off x="3203191" y="485395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1CE468-42FB-9837-08F6-50992B607223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2978078" y="3940474"/>
            <a:ext cx="883878" cy="808027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150034C-8975-A3CE-F9F0-5157294A734F}"/>
              </a:ext>
            </a:extLst>
          </p:cNvPr>
          <p:cNvSpPr/>
          <p:nvPr/>
        </p:nvSpPr>
        <p:spPr>
          <a:xfrm>
            <a:off x="3988572" y="4457686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IBM Plex Sans" panose="020B0503050203000203" pitchFamily="34" charset="0"/>
                <a:ea typeface="游ゴシック" panose="020B0400000000000000" pitchFamily="34" charset="-128"/>
              </a:rPr>
              <a:t>Tunnel for pod network</a:t>
            </a:r>
            <a:endParaRPr lang="en-US" sz="1600" dirty="0">
              <a:solidFill>
                <a:srgbClr val="C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A5E936-036D-ED1F-BC31-4E3F3B8843FA}"/>
              </a:ext>
            </a:extLst>
          </p:cNvPr>
          <p:cNvSpPr txBox="1"/>
          <p:nvPr/>
        </p:nvSpPr>
        <p:spPr>
          <a:xfrm rot="2563884">
            <a:off x="3121318" y="415947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4EB340C-D715-61C9-C40D-32E5381D567F}"/>
              </a:ext>
            </a:extLst>
          </p:cNvPr>
          <p:cNvSpPr/>
          <p:nvPr/>
        </p:nvSpPr>
        <p:spPr>
          <a:xfrm>
            <a:off x="2398767" y="3435828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85" name="正方形/長方形 1">
            <a:extLst>
              <a:ext uri="{FF2B5EF4-FFF2-40B4-BE49-F238E27FC236}">
                <a16:creationId xmlns:a16="http://schemas.microsoft.com/office/drawing/2014/main" id="{8BEE7CF4-00D0-5BE1-A84D-2D8848CBACED}"/>
              </a:ext>
            </a:extLst>
          </p:cNvPr>
          <p:cNvSpPr/>
          <p:nvPr/>
        </p:nvSpPr>
        <p:spPr>
          <a:xfrm>
            <a:off x="6267325" y="3056516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18A0E1F7-2733-655D-C464-3BE2E8D2A666}"/>
              </a:ext>
            </a:extLst>
          </p:cNvPr>
          <p:cNvSpPr/>
          <p:nvPr/>
        </p:nvSpPr>
        <p:spPr>
          <a:xfrm>
            <a:off x="6763910" y="4864177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7" name="Rounded Rectangle 13">
            <a:extLst>
              <a:ext uri="{FF2B5EF4-FFF2-40B4-BE49-F238E27FC236}">
                <a16:creationId xmlns:a16="http://schemas.microsoft.com/office/drawing/2014/main" id="{79EE20E9-9ADE-0F23-D2B4-B5D74B07540A}"/>
              </a:ext>
            </a:extLst>
          </p:cNvPr>
          <p:cNvSpPr/>
          <p:nvPr/>
        </p:nvSpPr>
        <p:spPr>
          <a:xfrm>
            <a:off x="6763910" y="5198255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8" name="Rounded Rectangle 14">
            <a:extLst>
              <a:ext uri="{FF2B5EF4-FFF2-40B4-BE49-F238E27FC236}">
                <a16:creationId xmlns:a16="http://schemas.microsoft.com/office/drawing/2014/main" id="{9133448A-2BA7-D15B-2C1C-5B099CBAF26C}"/>
              </a:ext>
            </a:extLst>
          </p:cNvPr>
          <p:cNvSpPr/>
          <p:nvPr/>
        </p:nvSpPr>
        <p:spPr>
          <a:xfrm>
            <a:off x="6588667" y="4514693"/>
            <a:ext cx="1127451" cy="104698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9" name="正方形/長方形 53">
            <a:extLst>
              <a:ext uri="{FF2B5EF4-FFF2-40B4-BE49-F238E27FC236}">
                <a16:creationId xmlns:a16="http://schemas.microsoft.com/office/drawing/2014/main" id="{550A5D15-0194-A020-3E7C-2F85C9330A9E}"/>
              </a:ext>
            </a:extLst>
          </p:cNvPr>
          <p:cNvSpPr/>
          <p:nvPr/>
        </p:nvSpPr>
        <p:spPr>
          <a:xfrm>
            <a:off x="6520677" y="4835598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7211369-326F-CA9C-CC83-6F7923B7C0B1}"/>
              </a:ext>
            </a:extLst>
          </p:cNvPr>
          <p:cNvSpPr/>
          <p:nvPr/>
        </p:nvSpPr>
        <p:spPr>
          <a:xfrm>
            <a:off x="6697198" y="4073344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B69457-1136-2A1D-7212-B68BBBB7A0B9}"/>
              </a:ext>
            </a:extLst>
          </p:cNvPr>
          <p:cNvCxnSpPr>
            <a:cxnSpLocks/>
            <a:stCxn id="90" idx="2"/>
            <a:endCxn id="88" idx="0"/>
          </p:cNvCxnSpPr>
          <p:nvPr/>
        </p:nvCxnSpPr>
        <p:spPr>
          <a:xfrm flipH="1">
            <a:off x="7152393" y="4332138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C4B5CF3-4434-41CF-5895-986842889CC9}"/>
              </a:ext>
            </a:extLst>
          </p:cNvPr>
          <p:cNvSpPr txBox="1"/>
          <p:nvPr/>
        </p:nvSpPr>
        <p:spPr>
          <a:xfrm>
            <a:off x="7188562" y="4311535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2855CD-54E9-7299-62A2-9BCAD2C7202F}"/>
              </a:ext>
            </a:extLst>
          </p:cNvPr>
          <p:cNvCxnSpPr>
            <a:cxnSpLocks/>
          </p:cNvCxnSpPr>
          <p:nvPr/>
        </p:nvCxnSpPr>
        <p:spPr>
          <a:xfrm>
            <a:off x="3556720" y="3730751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4" name="正方形/長方形 53">
            <a:extLst>
              <a:ext uri="{FF2B5EF4-FFF2-40B4-BE49-F238E27FC236}">
                <a16:creationId xmlns:a16="http://schemas.microsoft.com/office/drawing/2014/main" id="{BFA0EBC0-2D6E-3D7D-793F-368655C62F31}"/>
              </a:ext>
            </a:extLst>
          </p:cNvPr>
          <p:cNvSpPr/>
          <p:nvPr/>
        </p:nvSpPr>
        <p:spPr>
          <a:xfrm>
            <a:off x="7089655" y="6052770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1E081D-E7EB-EC6B-3BB5-27E29B58B55B}"/>
              </a:ext>
            </a:extLst>
          </p:cNvPr>
          <p:cNvCxnSpPr>
            <a:cxnSpLocks/>
            <a:stCxn id="89" idx="1"/>
            <a:endCxn id="80" idx="3"/>
          </p:cNvCxnSpPr>
          <p:nvPr/>
        </p:nvCxnSpPr>
        <p:spPr>
          <a:xfrm flipH="1">
            <a:off x="3332511" y="4906642"/>
            <a:ext cx="3188166" cy="18356"/>
          </a:xfrm>
          <a:prstGeom prst="line">
            <a:avLst/>
          </a:prstGeom>
          <a:noFill/>
          <a:ln w="38100" cap="flat" cmpd="dbl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4F0DAA-D154-AED8-A1DC-BEAA62ECD77A}"/>
              </a:ext>
            </a:extLst>
          </p:cNvPr>
          <p:cNvSpPr txBox="1"/>
          <p:nvPr/>
        </p:nvSpPr>
        <p:spPr>
          <a:xfrm rot="19371380">
            <a:off x="3868643" y="271828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543DED-29CD-E5AB-74BC-C54D697C39E8}"/>
              </a:ext>
            </a:extLst>
          </p:cNvPr>
          <p:cNvSpPr txBox="1"/>
          <p:nvPr/>
        </p:nvSpPr>
        <p:spPr>
          <a:xfrm>
            <a:off x="3841896" y="336248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99AA4E-2E11-1E45-8DE5-7E4AEDF54A9C}"/>
              </a:ext>
            </a:extLst>
          </p:cNvPr>
          <p:cNvCxnSpPr>
            <a:cxnSpLocks/>
          </p:cNvCxnSpPr>
          <p:nvPr/>
        </p:nvCxnSpPr>
        <p:spPr>
          <a:xfrm>
            <a:off x="5964589" y="2582095"/>
            <a:ext cx="537064" cy="441653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17C483C-3B88-FCD4-68F4-E863A612D7A6}"/>
              </a:ext>
            </a:extLst>
          </p:cNvPr>
          <p:cNvSpPr txBox="1"/>
          <p:nvPr/>
        </p:nvSpPr>
        <p:spPr>
          <a:xfrm rot="2252380">
            <a:off x="6032559" y="2542854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A10ED2-CDE3-99D7-AE1B-F87F3D56D648}"/>
              </a:ext>
            </a:extLst>
          </p:cNvPr>
          <p:cNvCxnSpPr>
            <a:cxnSpLocks/>
          </p:cNvCxnSpPr>
          <p:nvPr/>
        </p:nvCxnSpPr>
        <p:spPr>
          <a:xfrm flipV="1">
            <a:off x="7147841" y="6194857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34394F-8C55-3CBA-A3F9-0BEB80575153}"/>
              </a:ext>
            </a:extLst>
          </p:cNvPr>
          <p:cNvCxnSpPr>
            <a:cxnSpLocks/>
          </p:cNvCxnSpPr>
          <p:nvPr/>
        </p:nvCxnSpPr>
        <p:spPr>
          <a:xfrm>
            <a:off x="3160360" y="3017417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497D1D5-3E92-4429-4A63-4DDC0CC9C968}"/>
              </a:ext>
            </a:extLst>
          </p:cNvPr>
          <p:cNvSpPr txBox="1"/>
          <p:nvPr/>
        </p:nvSpPr>
        <p:spPr>
          <a:xfrm>
            <a:off x="3163366" y="3056516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BEFEDF-5572-0557-B4A6-41FCA6F7B09F}"/>
              </a:ext>
            </a:extLst>
          </p:cNvPr>
          <p:cNvSpPr/>
          <p:nvPr/>
        </p:nvSpPr>
        <p:spPr>
          <a:xfrm>
            <a:off x="6638629" y="3419887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55B9A-61B9-93D5-74D5-E9F301AD3133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154270" y="3858687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50D6310-D8CB-47C9-2E97-2233FB5C9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8361" y="2124330"/>
            <a:ext cx="3474632" cy="3870070"/>
          </a:xfrm>
        </p:spPr>
        <p:txBody>
          <a:bodyPr>
            <a:normAutofit/>
          </a:bodyPr>
          <a:lstStyle/>
          <a:p>
            <a:r>
              <a:rPr lang="en-US" sz="1800" dirty="0"/>
              <a:t>Tunnel for agent protocol</a:t>
            </a:r>
          </a:p>
          <a:p>
            <a:pPr marL="457200" lvl="1" indent="0">
              <a:buNone/>
            </a:pPr>
            <a:r>
              <a:rPr lang="en-US" sz="1600" dirty="0"/>
              <a:t>Agent API requests and responses between kata-shim and kata-agent are transferred via a tunnel established between Cloud API Adaptor and Agent Protocol Forwarder</a:t>
            </a:r>
          </a:p>
          <a:p>
            <a:r>
              <a:rPr lang="en-US" sz="1800" dirty="0"/>
              <a:t>Tunnel for pod network</a:t>
            </a:r>
          </a:p>
          <a:p>
            <a:pPr marL="457200" lvl="1" indent="0">
              <a:buNone/>
            </a:pPr>
            <a:r>
              <a:rPr lang="en-US" sz="1600" dirty="0"/>
              <a:t>Incoming and outgoing packets of a pod running in a peer pod VM are transferred via a network tunnel between a worker node VM and peer pod VM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EAF3A0-4A61-F509-EDA5-10C7EAD0E464}"/>
              </a:ext>
            </a:extLst>
          </p:cNvPr>
          <p:cNvSpPr txBox="1">
            <a:spLocks/>
          </p:cNvSpPr>
          <p:nvPr/>
        </p:nvSpPr>
        <p:spPr>
          <a:xfrm>
            <a:off x="644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伴生容器网络详解</a:t>
            </a:r>
          </a:p>
        </p:txBody>
      </p:sp>
    </p:spTree>
    <p:extLst>
      <p:ext uri="{BB962C8B-B14F-4D97-AF65-F5344CB8AC3E}">
        <p14:creationId xmlns:p14="http://schemas.microsoft.com/office/powerpoint/2010/main" val="36424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1B12-D8BD-BE83-1AD8-E508FAAB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" y="25640"/>
            <a:ext cx="9399305" cy="1072896"/>
          </a:xfrm>
        </p:spPr>
        <p:txBody>
          <a:bodyPr>
            <a:normAutofit/>
          </a:bodyPr>
          <a:lstStyle/>
          <a:p>
            <a:r>
              <a:rPr lang="en-CN" dirty="0"/>
              <a:t>伴生容器的</a:t>
            </a:r>
            <a:r>
              <a:rPr lang="zh-CN" altLang="en-US" dirty="0"/>
              <a:t> </a:t>
            </a:r>
            <a:r>
              <a:rPr lang="en-CN" dirty="0"/>
              <a:t>Volumes, secret, configmap</a:t>
            </a:r>
          </a:p>
        </p:txBody>
      </p:sp>
      <p:sp>
        <p:nvSpPr>
          <p:cNvPr id="5" name="正方形/長方形 1">
            <a:extLst>
              <a:ext uri="{FF2B5EF4-FFF2-40B4-BE49-F238E27FC236}">
                <a16:creationId xmlns:a16="http://schemas.microsoft.com/office/drawing/2014/main" id="{2137064A-3212-2D95-3ECD-B85201792FCB}"/>
              </a:ext>
            </a:extLst>
          </p:cNvPr>
          <p:cNvSpPr/>
          <p:nvPr/>
        </p:nvSpPr>
        <p:spPr>
          <a:xfrm>
            <a:off x="420299" y="1560238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9670E4-4C14-D4F9-24B0-D4208C47C279}"/>
              </a:ext>
            </a:extLst>
          </p:cNvPr>
          <p:cNvSpPr/>
          <p:nvPr/>
        </p:nvSpPr>
        <p:spPr>
          <a:xfrm>
            <a:off x="533290" y="1966457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13D2E8-23C4-F49F-BFA7-C936EC591685}"/>
              </a:ext>
            </a:extLst>
          </p:cNvPr>
          <p:cNvSpPr/>
          <p:nvPr/>
        </p:nvSpPr>
        <p:spPr>
          <a:xfrm>
            <a:off x="533279" y="2708124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684FB-C216-6DA8-2FB8-EBE2EC70ED6E}"/>
              </a:ext>
            </a:extLst>
          </p:cNvPr>
          <p:cNvSpPr/>
          <p:nvPr/>
        </p:nvSpPr>
        <p:spPr>
          <a:xfrm>
            <a:off x="2243620" y="2708124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9E470-0DDC-FA1B-00BF-7AEFAED33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35909" y="2387910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46072-E8FF-34B2-2AEC-7D9A6F0335CC}"/>
              </a:ext>
            </a:extLst>
          </p:cNvPr>
          <p:cNvSpPr txBox="1"/>
          <p:nvPr/>
        </p:nvSpPr>
        <p:spPr>
          <a:xfrm>
            <a:off x="619903" y="241862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1457F-C317-98C0-2423-933CC30799C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38517" y="2918851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E2FC27-904D-84C8-F928-3EF927B93BAB}"/>
              </a:ext>
            </a:extLst>
          </p:cNvPr>
          <p:cNvSpPr txBox="1"/>
          <p:nvPr/>
        </p:nvSpPr>
        <p:spPr>
          <a:xfrm>
            <a:off x="1508634" y="265330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ED58-6944-7592-3CD2-341167391E56}"/>
              </a:ext>
            </a:extLst>
          </p:cNvPr>
          <p:cNvCxnSpPr>
            <a:cxnSpLocks/>
          </p:cNvCxnSpPr>
          <p:nvPr/>
        </p:nvCxnSpPr>
        <p:spPr>
          <a:xfrm>
            <a:off x="2528127" y="3122522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1D5A3C-6E77-FDB3-6A31-DBE20CC90BA0}"/>
              </a:ext>
            </a:extLst>
          </p:cNvPr>
          <p:cNvCxnSpPr>
            <a:cxnSpLocks/>
          </p:cNvCxnSpPr>
          <p:nvPr/>
        </p:nvCxnSpPr>
        <p:spPr>
          <a:xfrm flipH="1">
            <a:off x="207916" y="6576430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221AC-3030-192E-B888-C38785BDD157}"/>
              </a:ext>
            </a:extLst>
          </p:cNvPr>
          <p:cNvSpPr txBox="1"/>
          <p:nvPr/>
        </p:nvSpPr>
        <p:spPr>
          <a:xfrm>
            <a:off x="1778984" y="321024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16" name="正方形/長方形 53">
            <a:extLst>
              <a:ext uri="{FF2B5EF4-FFF2-40B4-BE49-F238E27FC236}">
                <a16:creationId xmlns:a16="http://schemas.microsoft.com/office/drawing/2014/main" id="{F182A137-EE92-C674-8965-E7ABBE5C529F}"/>
              </a:ext>
            </a:extLst>
          </p:cNvPr>
          <p:cNvSpPr/>
          <p:nvPr/>
        </p:nvSpPr>
        <p:spPr>
          <a:xfrm>
            <a:off x="1948888" y="616210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91F87C-E35F-A21C-E4B7-CEA171CD77B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013548" y="6304191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48461D-44DF-B347-9363-64DEE9CB4E4F}"/>
              </a:ext>
            </a:extLst>
          </p:cNvPr>
          <p:cNvSpPr/>
          <p:nvPr/>
        </p:nvSpPr>
        <p:spPr>
          <a:xfrm>
            <a:off x="2151078" y="3540933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8E1139CD-5FA7-3B59-B391-82EF09371ADC}"/>
              </a:ext>
            </a:extLst>
          </p:cNvPr>
          <p:cNvSpPr/>
          <p:nvPr/>
        </p:nvSpPr>
        <p:spPr>
          <a:xfrm>
            <a:off x="6019636" y="3161621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0723EFBC-E87B-E554-0DC1-BAFDB4B0CEBF}"/>
              </a:ext>
            </a:extLst>
          </p:cNvPr>
          <p:cNvSpPr/>
          <p:nvPr/>
        </p:nvSpPr>
        <p:spPr>
          <a:xfrm>
            <a:off x="6516221" y="4969282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E64BD76D-7CE9-C8EC-4E16-27CA36BF71A4}"/>
              </a:ext>
            </a:extLst>
          </p:cNvPr>
          <p:cNvSpPr/>
          <p:nvPr/>
        </p:nvSpPr>
        <p:spPr>
          <a:xfrm>
            <a:off x="6340978" y="4619798"/>
            <a:ext cx="1127451" cy="7525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2" name="正方形/長方形 53">
            <a:extLst>
              <a:ext uri="{FF2B5EF4-FFF2-40B4-BE49-F238E27FC236}">
                <a16:creationId xmlns:a16="http://schemas.microsoft.com/office/drawing/2014/main" id="{0AA70F73-8707-AC9F-67E8-E0B3C372F5F1}"/>
              </a:ext>
            </a:extLst>
          </p:cNvPr>
          <p:cNvSpPr/>
          <p:nvPr/>
        </p:nvSpPr>
        <p:spPr>
          <a:xfrm>
            <a:off x="6272988" y="4940703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3FAB75-2CBF-DF29-31E2-0A0EF0668CE3}"/>
              </a:ext>
            </a:extLst>
          </p:cNvPr>
          <p:cNvSpPr/>
          <p:nvPr/>
        </p:nvSpPr>
        <p:spPr>
          <a:xfrm>
            <a:off x="6449509" y="4178449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04AC95-14CD-DB7B-9237-7D2A2E907CCE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flipH="1">
            <a:off x="6904704" y="4437243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4B7255-95AE-D336-61ED-6C63EB212A8F}"/>
              </a:ext>
            </a:extLst>
          </p:cNvPr>
          <p:cNvSpPr txBox="1"/>
          <p:nvPr/>
        </p:nvSpPr>
        <p:spPr>
          <a:xfrm>
            <a:off x="6940873" y="441664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6AB07-B9BE-F238-9CA8-C1CF215A5503}"/>
              </a:ext>
            </a:extLst>
          </p:cNvPr>
          <p:cNvCxnSpPr>
            <a:cxnSpLocks/>
          </p:cNvCxnSpPr>
          <p:nvPr/>
        </p:nvCxnSpPr>
        <p:spPr>
          <a:xfrm>
            <a:off x="3309031" y="3835856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正方形/長方形 53">
            <a:extLst>
              <a:ext uri="{FF2B5EF4-FFF2-40B4-BE49-F238E27FC236}">
                <a16:creationId xmlns:a16="http://schemas.microsoft.com/office/drawing/2014/main" id="{2C13E16A-A36C-3C1B-E4AC-197F0A7FFBF9}"/>
              </a:ext>
            </a:extLst>
          </p:cNvPr>
          <p:cNvSpPr/>
          <p:nvPr/>
        </p:nvSpPr>
        <p:spPr>
          <a:xfrm>
            <a:off x="6841966" y="6157875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27459-9B1A-1D8B-FD38-D26927F9AA4D}"/>
              </a:ext>
            </a:extLst>
          </p:cNvPr>
          <p:cNvSpPr txBox="1"/>
          <p:nvPr/>
        </p:nvSpPr>
        <p:spPr>
          <a:xfrm>
            <a:off x="3594207" y="3467588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97B783-5604-E594-C566-AC677971F926}"/>
              </a:ext>
            </a:extLst>
          </p:cNvPr>
          <p:cNvCxnSpPr>
            <a:cxnSpLocks/>
          </p:cNvCxnSpPr>
          <p:nvPr/>
        </p:nvCxnSpPr>
        <p:spPr>
          <a:xfrm flipV="1">
            <a:off x="6900152" y="6299962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7AE2B-86F6-8C91-3838-21B89958377D}"/>
              </a:ext>
            </a:extLst>
          </p:cNvPr>
          <p:cNvCxnSpPr>
            <a:cxnSpLocks/>
          </p:cNvCxnSpPr>
          <p:nvPr/>
        </p:nvCxnSpPr>
        <p:spPr>
          <a:xfrm>
            <a:off x="2912671" y="3122522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9E2A17-BEF1-4C3D-6DEA-71F7BF333D3C}"/>
              </a:ext>
            </a:extLst>
          </p:cNvPr>
          <p:cNvSpPr txBox="1"/>
          <p:nvPr/>
        </p:nvSpPr>
        <p:spPr>
          <a:xfrm>
            <a:off x="2915677" y="3161621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E42A46-C74D-3260-DE87-F33B04DAB142}"/>
              </a:ext>
            </a:extLst>
          </p:cNvPr>
          <p:cNvSpPr/>
          <p:nvPr/>
        </p:nvSpPr>
        <p:spPr>
          <a:xfrm>
            <a:off x="6390940" y="3524992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EA6830-DF51-A30C-44E8-6E1A8F41FCD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06581" y="3963792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4" name="Can 33">
            <a:extLst>
              <a:ext uri="{FF2B5EF4-FFF2-40B4-BE49-F238E27FC236}">
                <a16:creationId xmlns:a16="http://schemas.microsoft.com/office/drawing/2014/main" id="{0E70783F-8042-204B-42AB-1A348CE65F3D}"/>
              </a:ext>
            </a:extLst>
          </p:cNvPr>
          <p:cNvSpPr/>
          <p:nvPr/>
        </p:nvSpPr>
        <p:spPr>
          <a:xfrm>
            <a:off x="2243619" y="5521013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76A7FDB6-DA45-DCA0-7DDA-68315D38EA5B}"/>
              </a:ext>
            </a:extLst>
          </p:cNvPr>
          <p:cNvSpPr/>
          <p:nvPr/>
        </p:nvSpPr>
        <p:spPr>
          <a:xfrm>
            <a:off x="6445799" y="5556857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C52AB98-4B9E-2847-F098-8D1035F65AEB}"/>
              </a:ext>
            </a:extLst>
          </p:cNvPr>
          <p:cNvSpPr/>
          <p:nvPr/>
        </p:nvSpPr>
        <p:spPr>
          <a:xfrm>
            <a:off x="2737558" y="4019981"/>
            <a:ext cx="3711388" cy="1505215"/>
          </a:xfrm>
          <a:custGeom>
            <a:avLst/>
            <a:gdLst>
              <a:gd name="connsiteX0" fmla="*/ 346806 w 4212137"/>
              <a:gd name="connsiteY0" fmla="*/ 1358383 h 1506301"/>
              <a:gd name="connsiteX1" fmla="*/ 333359 w 4212137"/>
              <a:gd name="connsiteY1" fmla="*/ 235554 h 1506301"/>
              <a:gd name="connsiteX2" fmla="*/ 3843041 w 4212137"/>
              <a:gd name="connsiteY2" fmla="*/ 107807 h 1506301"/>
              <a:gd name="connsiteX3" fmla="*/ 4058194 w 4212137"/>
              <a:gd name="connsiteY3" fmla="*/ 1506301 h 1506301"/>
              <a:gd name="connsiteX0" fmla="*/ 156664 w 4021995"/>
              <a:gd name="connsiteY0" fmla="*/ 1368589 h 1516507"/>
              <a:gd name="connsiteX1" fmla="*/ 564003 w 4021995"/>
              <a:gd name="connsiteY1" fmla="*/ 213392 h 1516507"/>
              <a:gd name="connsiteX2" fmla="*/ 3652899 w 4021995"/>
              <a:gd name="connsiteY2" fmla="*/ 118013 h 1516507"/>
              <a:gd name="connsiteX3" fmla="*/ 3868052 w 4021995"/>
              <a:gd name="connsiteY3" fmla="*/ 1516507 h 1516507"/>
              <a:gd name="connsiteX0" fmla="*/ 98898 w 3964229"/>
              <a:gd name="connsiteY0" fmla="*/ 1355876 h 1503794"/>
              <a:gd name="connsiteX1" fmla="*/ 506237 w 3964229"/>
              <a:gd name="connsiteY1" fmla="*/ 200679 h 1503794"/>
              <a:gd name="connsiteX2" fmla="*/ 3595133 w 3964229"/>
              <a:gd name="connsiteY2" fmla="*/ 105300 h 1503794"/>
              <a:gd name="connsiteX3" fmla="*/ 3810286 w 3964229"/>
              <a:gd name="connsiteY3" fmla="*/ 1503794 h 1503794"/>
              <a:gd name="connsiteX0" fmla="*/ 0 w 3865331"/>
              <a:gd name="connsiteY0" fmla="*/ 1355876 h 1503794"/>
              <a:gd name="connsiteX1" fmla="*/ 407339 w 3865331"/>
              <a:gd name="connsiteY1" fmla="*/ 200679 h 1503794"/>
              <a:gd name="connsiteX2" fmla="*/ 3496235 w 3865331"/>
              <a:gd name="connsiteY2" fmla="*/ 105300 h 1503794"/>
              <a:gd name="connsiteX3" fmla="*/ 3711388 w 3865331"/>
              <a:gd name="connsiteY3" fmla="*/ 1503794 h 1503794"/>
              <a:gd name="connsiteX0" fmla="*/ 0 w 3823706"/>
              <a:gd name="connsiteY0" fmla="*/ 1355876 h 1503794"/>
              <a:gd name="connsiteX1" fmla="*/ 407339 w 3823706"/>
              <a:gd name="connsiteY1" fmla="*/ 200679 h 1503794"/>
              <a:gd name="connsiteX2" fmla="*/ 3496235 w 3823706"/>
              <a:gd name="connsiteY2" fmla="*/ 105300 h 1503794"/>
              <a:gd name="connsiteX3" fmla="*/ 3711388 w 3823706"/>
              <a:gd name="connsiteY3" fmla="*/ 1503794 h 1503794"/>
              <a:gd name="connsiteX0" fmla="*/ 8578 w 3719966"/>
              <a:gd name="connsiteY0" fmla="*/ 1380201 h 1528119"/>
              <a:gd name="connsiteX1" fmla="*/ 415917 w 3719966"/>
              <a:gd name="connsiteY1" fmla="*/ 225004 h 1528119"/>
              <a:gd name="connsiteX2" fmla="*/ 3092120 w 3719966"/>
              <a:gd name="connsiteY2" fmla="*/ 113441 h 1528119"/>
              <a:gd name="connsiteX3" fmla="*/ 3719966 w 3719966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90875 h 1538793"/>
              <a:gd name="connsiteX1" fmla="*/ 528719 w 3711388"/>
              <a:gd name="connsiteY1" fmla="*/ 235678 h 1538793"/>
              <a:gd name="connsiteX2" fmla="*/ 3083542 w 3711388"/>
              <a:gd name="connsiteY2" fmla="*/ 124115 h 1538793"/>
              <a:gd name="connsiteX3" fmla="*/ 3711388 w 3711388"/>
              <a:gd name="connsiteY3" fmla="*/ 1538793 h 1538793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357297 h 1505215"/>
              <a:gd name="connsiteX1" fmla="*/ 528719 w 3711388"/>
              <a:gd name="connsiteY1" fmla="*/ 202100 h 1505215"/>
              <a:gd name="connsiteX2" fmla="*/ 1821422 w 3711388"/>
              <a:gd name="connsiteY2" fmla="*/ 29013 h 1505215"/>
              <a:gd name="connsiteX3" fmla="*/ 3156370 w 3711388"/>
              <a:gd name="connsiteY3" fmla="*/ 179549 h 1505215"/>
              <a:gd name="connsiteX4" fmla="*/ 3711388 w 3711388"/>
              <a:gd name="connsiteY4" fmla="*/ 1505215 h 150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1388" h="1505215">
                <a:moveTo>
                  <a:pt x="0" y="1357297"/>
                </a:moveTo>
                <a:cubicBezTo>
                  <a:pt x="1328" y="851545"/>
                  <a:pt x="225149" y="423481"/>
                  <a:pt x="528719" y="202100"/>
                </a:cubicBezTo>
                <a:cubicBezTo>
                  <a:pt x="832289" y="-19281"/>
                  <a:pt x="1395618" y="47607"/>
                  <a:pt x="1821422" y="29013"/>
                </a:cubicBezTo>
                <a:cubicBezTo>
                  <a:pt x="2303870" y="10419"/>
                  <a:pt x="2841376" y="-75925"/>
                  <a:pt x="3156370" y="179549"/>
                </a:cubicBezTo>
                <a:cubicBezTo>
                  <a:pt x="3736716" y="504628"/>
                  <a:pt x="3653633" y="1258190"/>
                  <a:pt x="3711388" y="1505215"/>
                </a:cubicBezTo>
              </a:path>
            </a:pathLst>
          </a:custGeom>
          <a:noFill/>
          <a:ln w="44450">
            <a:solidFill>
              <a:schemeClr val="accent2">
                <a:alpha val="65609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113D9-F3DF-F773-FCC2-773573605460}"/>
              </a:ext>
            </a:extLst>
          </p:cNvPr>
          <p:cNvSpPr txBox="1"/>
          <p:nvPr/>
        </p:nvSpPr>
        <p:spPr>
          <a:xfrm>
            <a:off x="4246506" y="4147093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CopyFile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5DB434-9EF9-B3A6-291C-C611572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第三篇</a:t>
            </a:r>
            <a:r>
              <a:rPr lang="zh-CN" altLang="en-US" dirty="0"/>
              <a:t> 机密容器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0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320E-BF7A-DEB5-5CF1-5677D2E6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CN" dirty="0"/>
              <a:t>8s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C648-57BD-DFE1-12C3-3850BF2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7" y="1325563"/>
            <a:ext cx="11168305" cy="5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EAB4-FE9B-DB27-A30C-CABFD51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9"/>
            <a:ext cx="10515600" cy="1325563"/>
          </a:xfrm>
        </p:spPr>
        <p:txBody>
          <a:bodyPr/>
          <a:lstStyle/>
          <a:p>
            <a:r>
              <a:rPr lang="en-CN" dirty="0"/>
              <a:t>CNCF 机密容器项目历史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F9A1A1-96E7-8FC7-7201-A78899D9E2C9}"/>
              </a:ext>
            </a:extLst>
          </p:cNvPr>
          <p:cNvSpPr txBox="1">
            <a:spLocks/>
          </p:cNvSpPr>
          <p:nvPr/>
        </p:nvSpPr>
        <p:spPr>
          <a:xfrm>
            <a:off x="274630" y="2437578"/>
            <a:ext cx="11278938" cy="465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Initialized in June 2020 by Intel, IBM, Redhat, Alibaba</a:t>
            </a:r>
            <a:endParaRPr lang="en-CN" dirty="0">
              <a:hlinkClick r:id="" action="ppaction://noaction"/>
            </a:endParaRPr>
          </a:p>
          <a:p>
            <a:r>
              <a:rPr lang="en-CN" dirty="0">
                <a:hlinkClick r:id="" action="ppaction://noaction"/>
              </a:rPr>
              <a:t>Become CNCF Sandbox project </a:t>
            </a:r>
            <a:r>
              <a:rPr lang="en-CN" dirty="0"/>
              <a:t> in March 2022 </a:t>
            </a:r>
          </a:p>
          <a:p>
            <a:r>
              <a:rPr lang="en-CN" dirty="0"/>
              <a:t>Github </a:t>
            </a:r>
            <a:r>
              <a:rPr lang="en-US" dirty="0">
                <a:hlinkClick r:id="rId2"/>
              </a:rPr>
              <a:t>org link</a:t>
            </a:r>
            <a:r>
              <a:rPr lang="en-CN" dirty="0"/>
              <a:t> and Slack </a:t>
            </a:r>
            <a:r>
              <a:rPr lang="en-CN" dirty="0">
                <a:hlinkClick r:id="rId3"/>
              </a:rPr>
              <a:t>channel</a:t>
            </a:r>
            <a:endParaRPr lang="en-CN" dirty="0"/>
          </a:p>
          <a:p>
            <a:r>
              <a:rPr lang="en-CN" dirty="0"/>
              <a:t>First relase in Sept 2022</a:t>
            </a:r>
          </a:p>
          <a:p>
            <a:r>
              <a:rPr lang="en-CN" dirty="0"/>
              <a:t>Incubator</a:t>
            </a:r>
            <a:r>
              <a:rPr lang="zh-CN" altLang="en-US" dirty="0"/>
              <a:t> </a:t>
            </a:r>
            <a:r>
              <a:rPr lang="en-US" altLang="zh-CN" dirty="0"/>
              <a:t>on-going…</a:t>
            </a:r>
          </a:p>
          <a:p>
            <a:endParaRPr lang="en-CN" dirty="0"/>
          </a:p>
          <a:p>
            <a:r>
              <a:rPr lang="en-CN" dirty="0"/>
              <a:t>IBM and Redhat contributions</a:t>
            </a:r>
          </a:p>
          <a:p>
            <a:pPr lvl="1"/>
            <a:r>
              <a:rPr lang="en-CN" dirty="0"/>
              <a:t>Initializers</a:t>
            </a:r>
          </a:p>
          <a:p>
            <a:pPr lvl="1"/>
            <a:r>
              <a:rPr lang="en-CN" dirty="0"/>
              <a:t>Leaders</a:t>
            </a:r>
          </a:p>
          <a:p>
            <a:pPr lvl="1"/>
            <a:r>
              <a:rPr lang="en-CN" dirty="0"/>
              <a:t>Key committers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D8A45-032F-7C86-FEFA-85FDA325266E}"/>
              </a:ext>
            </a:extLst>
          </p:cNvPr>
          <p:cNvSpPr txBox="1"/>
          <p:nvPr/>
        </p:nvSpPr>
        <p:spPr>
          <a:xfrm>
            <a:off x="274630" y="1238628"/>
            <a:ext cx="1024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机密容器项目</a:t>
            </a:r>
            <a:r>
              <a:rPr lang="zh-CN" dirty="0"/>
              <a:t>是标准化 Pod 级别的机密计算并简化其在 Kubernetes 中的使用。这使得 Kubernetes 用户能够使用熟悉的工作流程和工具来部署机密容器工作负载，而无需广泛了解底层机密计算技术。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70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BE8D-166D-99F0-5395-A06E520E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机密容器的架构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C804-62B2-1A2E-6C71-B80AEC42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299"/>
            <a:ext cx="9776254" cy="56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03E1-AD20-51C9-75B9-D4EC77C7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第一篇</a:t>
            </a:r>
            <a:r>
              <a:rPr lang="zh-CN" altLang="en-US" dirty="0"/>
              <a:t> 虚拟机及其安全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48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D617-657F-4BC9-9B67-7EDA319C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41141" cy="1325563"/>
          </a:xfrm>
        </p:spPr>
        <p:txBody>
          <a:bodyPr>
            <a:normAutofit/>
          </a:bodyPr>
          <a:lstStyle/>
          <a:p>
            <a:r>
              <a:rPr lang="en-CN" dirty="0"/>
              <a:t>机密容器</a:t>
            </a:r>
            <a:br>
              <a:rPr lang="en-CN" dirty="0"/>
            </a:br>
            <a:r>
              <a:rPr lang="en-CN" dirty="0"/>
              <a:t>流程详解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0606-0541-15E6-283A-7DA8B4A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1" y="-1"/>
            <a:ext cx="7075814" cy="396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7429C-EB0E-2CB7-0FAE-04F3762D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38" y="3963285"/>
            <a:ext cx="5807466" cy="2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025D82-FC67-6C3E-A717-67CC30C6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第四篇</a:t>
            </a:r>
            <a:r>
              <a:rPr lang="zh-CN" altLang="en-US" dirty="0"/>
              <a:t> 机密容器典型用例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4A84-252B-3223-C8BA-23518983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5269" cy="1325563"/>
          </a:xfrm>
        </p:spPr>
        <p:txBody>
          <a:bodyPr>
            <a:normAutofit/>
          </a:bodyPr>
          <a:lstStyle/>
          <a:p>
            <a:r>
              <a:rPr lang="en-US" b="1" dirty="0"/>
              <a:t>Enkrypt AI</a:t>
            </a:r>
            <a:br>
              <a:rPr lang="en-US" b="1" dirty="0"/>
            </a:b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812-D538-6024-5014-281C275194D9}"/>
              </a:ext>
            </a:extLst>
          </p:cNvPr>
          <p:cNvSpPr txBox="1"/>
          <p:nvPr/>
        </p:nvSpPr>
        <p:spPr>
          <a:xfrm>
            <a:off x="181121" y="1235648"/>
            <a:ext cx="5074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 </a:t>
            </a:r>
            <a:r>
              <a:rPr lang="zh-CN" dirty="0"/>
              <a:t>模型所有者：模型开发人员</a:t>
            </a:r>
            <a:r>
              <a:rPr lang="zh-CN" altLang="en-US" dirty="0"/>
              <a:t>，</a:t>
            </a:r>
            <a:r>
              <a:rPr lang="zh-CN" dirty="0"/>
              <a:t>将经过训练的模型转换为安全模型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dirty="0"/>
              <a:t>模型用户：希望将模型部署在其计算基础设施上的最终用户</a:t>
            </a:r>
            <a:r>
              <a:rPr lang="zh-CN" altLang="en-US" dirty="0"/>
              <a:t>，</a:t>
            </a:r>
            <a:r>
              <a:rPr lang="zh-CN" dirty="0"/>
              <a:t>加载安全模型并与其交互</a:t>
            </a:r>
            <a:r>
              <a:rPr lang="zh-CN" altLang="en-US" dirty="0"/>
              <a:t>，</a:t>
            </a:r>
            <a:r>
              <a:rPr lang="zh-CN" dirty="0"/>
              <a:t>推送数据并获取结果</a:t>
            </a:r>
            <a:endParaRPr lang="en-US" altLang="zh-CN" dirty="0"/>
          </a:p>
          <a:p>
            <a:r>
              <a:rPr lang="en-US" altLang="zh-CN" dirty="0"/>
              <a:t>-  </a:t>
            </a:r>
            <a:r>
              <a:rPr lang="zh-CN" dirty="0"/>
              <a:t>密钥管理器：管理解密的私钥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EA0A-E8C5-D23B-B4FA-6A85A7C4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99" y="18255"/>
            <a:ext cx="58410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EE15C-69D0-46FF-5CA4-C29734F55706}"/>
              </a:ext>
            </a:extLst>
          </p:cNvPr>
          <p:cNvSpPr txBox="1"/>
          <p:nvPr/>
        </p:nvSpPr>
        <p:spPr>
          <a:xfrm>
            <a:off x="110100" y="3868027"/>
            <a:ext cx="5074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</a:t>
            </a:r>
            <a:r>
              <a:rPr lang="zh-CN" altLang="en-US" dirty="0"/>
              <a:t>：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model is first encrypted with enhanced security and deployed by the model owner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owner is the one pushing the private key into the Enkrypt AI key manager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user is the one sending the requests with the encrypted output to be decrypted with that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Raw data is sent back to the model user after decryption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23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49E-5BDE-1BF3-AA46-F49C31B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91200" cy="1325563"/>
          </a:xfrm>
        </p:spPr>
        <p:txBody>
          <a:bodyPr/>
          <a:lstStyle/>
          <a:p>
            <a:r>
              <a:rPr lang="en-US" b="1" dirty="0"/>
              <a:t>Enkrypt AI CoCo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91F9D-1728-6270-30B5-890D42518CED}"/>
              </a:ext>
            </a:extLst>
          </p:cNvPr>
          <p:cNvSpPr txBox="1"/>
          <p:nvPr/>
        </p:nvSpPr>
        <p:spPr>
          <a:xfrm>
            <a:off x="210845" y="2745946"/>
            <a:ext cx="5224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/>
              <a:t>Enkrypt AI 密钥管理器作为机密容器部署在可信执行环境中，以在运行时保护代码和密钥。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6D9DA-EAD9-E258-CBE1-372A0539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78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AFC4E-AC18-0B28-1E36-D3973CC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" y="4467117"/>
            <a:ext cx="5912087" cy="14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D58D-B480-1E30-4EA8-8A37246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9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Securing AI Models with </a:t>
            </a:r>
            <a:r>
              <a:rPr lang="en-US" b="1" dirty="0" err="1"/>
              <a:t>EnkryptAI</a:t>
            </a:r>
            <a:r>
              <a:rPr lang="en-US" b="1" dirty="0"/>
              <a:t> deployed as confidential containers on Red Hat OpenShift</a:t>
            </a:r>
            <a:br>
              <a:rPr lang="en-US" b="1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C6F-83F9-B3FC-99C0-587CD28D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5529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https://www.youtube.com/watch?v=XLOWuI7J8wE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83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D0E5-9060-85EA-A6BA-2DE9BE0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机密计算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dirty="0"/>
              <a:t>云计算平台虚拟机的新安全模型</a:t>
            </a:r>
            <a:br>
              <a:rPr lang="en-US" dirty="0"/>
            </a:br>
            <a:endParaRPr lang="en-CN" dirty="0"/>
          </a:p>
        </p:txBody>
      </p:sp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4F2C1941-9B38-550D-2DFA-E49A57229FED}"/>
              </a:ext>
            </a:extLst>
          </p:cNvPr>
          <p:cNvSpPr txBox="1">
            <a:spLocks/>
          </p:cNvSpPr>
          <p:nvPr/>
        </p:nvSpPr>
        <p:spPr>
          <a:xfrm>
            <a:off x="1454400" y="585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440A8-051D-F1F2-71BD-E661AE94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8678"/>
            <a:ext cx="10515599" cy="5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68F9-966B-7920-888D-471175B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虚拟机的安全问题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0D75D-07E2-D846-9B88-7B825EBEEC44}"/>
              </a:ext>
            </a:extLst>
          </p:cNvPr>
          <p:cNvSpPr/>
          <p:nvPr/>
        </p:nvSpPr>
        <p:spPr>
          <a:xfrm>
            <a:off x="1410657" y="5202195"/>
            <a:ext cx="9489989" cy="93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HyperVisor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29614-33D9-5B25-3E54-97286503EF30}"/>
              </a:ext>
            </a:extLst>
          </p:cNvPr>
          <p:cNvSpPr/>
          <p:nvPr/>
        </p:nvSpPr>
        <p:spPr>
          <a:xfrm>
            <a:off x="1524000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A7E74-D068-7200-1815-6D168FD2E0BE}"/>
              </a:ext>
            </a:extLst>
          </p:cNvPr>
          <p:cNvSpPr/>
          <p:nvPr/>
        </p:nvSpPr>
        <p:spPr>
          <a:xfrm>
            <a:off x="3410607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3A944-3C02-134C-EDD3-94719F04DCA1}"/>
              </a:ext>
            </a:extLst>
          </p:cNvPr>
          <p:cNvSpPr/>
          <p:nvPr/>
        </p:nvSpPr>
        <p:spPr>
          <a:xfrm>
            <a:off x="5297214" y="2869324"/>
            <a:ext cx="1555531" cy="1271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E7B7C-BA86-31E6-2E64-7E3597D95776}"/>
              </a:ext>
            </a:extLst>
          </p:cNvPr>
          <p:cNvSpPr/>
          <p:nvPr/>
        </p:nvSpPr>
        <p:spPr>
          <a:xfrm>
            <a:off x="7183821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26C5-8EDE-761E-E206-53236B3BDE82}"/>
              </a:ext>
            </a:extLst>
          </p:cNvPr>
          <p:cNvSpPr/>
          <p:nvPr/>
        </p:nvSpPr>
        <p:spPr>
          <a:xfrm>
            <a:off x="9070428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64BD6-22BB-CDA7-AD2F-45A7ABAE173E}"/>
              </a:ext>
            </a:extLst>
          </p:cNvPr>
          <p:cNvSpPr txBox="1"/>
          <p:nvPr/>
        </p:nvSpPr>
        <p:spPr>
          <a:xfrm>
            <a:off x="5428593" y="4244702"/>
            <a:ext cx="352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来自其他虚拟机的攻击</a:t>
            </a:r>
          </a:p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来自HyperVisor的攻击</a:t>
            </a:r>
          </a:p>
        </p:txBody>
      </p:sp>
    </p:spTree>
    <p:extLst>
      <p:ext uri="{BB962C8B-B14F-4D97-AF65-F5344CB8AC3E}">
        <p14:creationId xmlns:p14="http://schemas.microsoft.com/office/powerpoint/2010/main" val="359467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87E-03BA-4383-F7C2-E2A103F9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129254"/>
            <a:ext cx="10515600" cy="1325563"/>
          </a:xfrm>
        </p:spPr>
        <p:txBody>
          <a:bodyPr/>
          <a:lstStyle/>
          <a:p>
            <a:r>
              <a:rPr lang="en-CN" dirty="0"/>
              <a:t>部分机密计算平台的解决方案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4988-A46F-9257-91B4-8279EDCD911C}"/>
              </a:ext>
            </a:extLst>
          </p:cNvPr>
          <p:cNvSpPr txBox="1"/>
          <p:nvPr/>
        </p:nvSpPr>
        <p:spPr>
          <a:xfrm>
            <a:off x="220716" y="1576300"/>
            <a:ext cx="1135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dirty="0"/>
              <a:t>各个硬件供应商为增强计算平台安全性所做的努力，特别是在虚拟化和云环境中。它们提供内存加密、安全飞地和基于硬件的隔离等功能，以保护敏感数据和工作负载免受未经授权的访问和攻击</a:t>
            </a:r>
            <a:r>
              <a:rPr lang="en-US" altLang="zh-CN" sz="2400" dirty="0"/>
              <a:t>, </a:t>
            </a:r>
            <a:r>
              <a:rPr lang="zh-CN" altLang="en-US" sz="2400" dirty="0"/>
              <a:t>例如：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A441-C2FD-BB50-6E47-A9F8659AB14A}"/>
              </a:ext>
            </a:extLst>
          </p:cNvPr>
          <p:cNvSpPr txBox="1"/>
          <p:nvPr/>
        </p:nvSpPr>
        <p:spPr>
          <a:xfrm>
            <a:off x="441433" y="3019594"/>
            <a:ext cx="10912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AMD Secure Nested Paging</a:t>
            </a:r>
            <a:r>
              <a:rPr lang="en-US" dirty="0"/>
              <a:t> </a:t>
            </a:r>
            <a:r>
              <a:rPr lang="en-US" b="1" dirty="0"/>
              <a:t>(SNP)</a:t>
            </a:r>
          </a:p>
          <a:p>
            <a:endParaRPr lang="en-US" dirty="0"/>
          </a:p>
          <a:p>
            <a:r>
              <a:rPr lang="en-US" b="1" dirty="0"/>
              <a:t>Intel Total Memory Encryption (TME) and Intel Software Guard Extensions (SGX)</a:t>
            </a:r>
          </a:p>
          <a:p>
            <a:endParaRPr lang="en-US" dirty="0"/>
          </a:p>
          <a:p>
            <a:r>
              <a:rPr lang="en-US" b="1" dirty="0"/>
              <a:t>IBM Secure Execution for Linux</a:t>
            </a:r>
          </a:p>
          <a:p>
            <a:endParaRPr lang="en-US" b="1" dirty="0"/>
          </a:p>
          <a:p>
            <a:r>
              <a:rPr lang="en-US" b="1" dirty="0"/>
              <a:t>ARM Confidential Compute Architecture (CCA)</a:t>
            </a:r>
          </a:p>
          <a:p>
            <a:endParaRPr lang="en-US" b="1" dirty="0"/>
          </a:p>
          <a:p>
            <a:r>
              <a:rPr lang="en-US" b="1" dirty="0"/>
              <a:t>IBM Power Processor Encryption Facility (PEF)</a:t>
            </a:r>
          </a:p>
          <a:p>
            <a:endParaRPr lang="en-US" b="1" dirty="0"/>
          </a:p>
          <a:p>
            <a:r>
              <a:rPr lang="zh-CN" altLang="en-US" b="1" dirty="0"/>
              <a:t>海光 </a:t>
            </a:r>
            <a:r>
              <a:rPr lang="en-US" altLang="zh-CN" b="1" dirty="0"/>
              <a:t>(</a:t>
            </a:r>
            <a:r>
              <a:rPr lang="en-US" b="1" dirty="0"/>
              <a:t>H3C) Confidential Secure Virtualization (CSV)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0092-0603-0107-723E-8D09D2D4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C362-4255-EF4C-F94A-F691A4ED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516691"/>
            <a:ext cx="9474173" cy="50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17CF-4957-4FBD-9967-CB170D23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内存安全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F262-6057-E13C-316F-F06E8ED5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1712"/>
            <a:ext cx="6499232" cy="59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0B52-EF25-5416-6FBF-5530F35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数据安全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70612-52E3-1ADE-4F98-280F95F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" y="1512012"/>
            <a:ext cx="10421838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4ADA2-E326-1141-D880-8C33C828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第二篇</a:t>
            </a:r>
            <a:r>
              <a:rPr lang="zh-CN" altLang="en-US" dirty="0"/>
              <a:t> 容器及其安全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390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622</Words>
  <Application>Microsoft Macintosh PowerPoint</Application>
  <PresentationFormat>Widescreen</PresentationFormat>
  <Paragraphs>121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IBM Plex Sans</vt:lpstr>
      <vt:lpstr>Office Theme</vt:lpstr>
      <vt:lpstr>机密容器</vt:lpstr>
      <vt:lpstr>第一篇 虚拟机及其安全</vt:lpstr>
      <vt:lpstr>机密计算 – 云计算平台虚拟机的新安全模型 </vt:lpstr>
      <vt:lpstr>虚拟机的安全问题</vt:lpstr>
      <vt:lpstr>部分机密计算平台的解决方案</vt:lpstr>
      <vt:lpstr>IBM Secure Excution – 零信任</vt:lpstr>
      <vt:lpstr>IBM Secure Excution – 内存安全</vt:lpstr>
      <vt:lpstr>IBM Secure Excution – 数据安全</vt:lpstr>
      <vt:lpstr>第二篇 容器及其安全</vt:lpstr>
      <vt:lpstr>传统容器技术</vt:lpstr>
      <vt:lpstr>Kata Containers – 基于虚拟机的容器</vt:lpstr>
      <vt:lpstr>伴生容器 (Kata Remote HyperVisor + PeerPod)</vt:lpstr>
      <vt:lpstr>不同容器技术的网络解决方案对比</vt:lpstr>
      <vt:lpstr>PowerPoint Presentation</vt:lpstr>
      <vt:lpstr>伴生容器的 Volumes, secret, configmap</vt:lpstr>
      <vt:lpstr>第三篇 机密容器</vt:lpstr>
      <vt:lpstr>K8s 零信任</vt:lpstr>
      <vt:lpstr>CNCF 机密容器项目历史</vt:lpstr>
      <vt:lpstr>机密容器的架构</vt:lpstr>
      <vt:lpstr>机密容器 流程详解</vt:lpstr>
      <vt:lpstr>第四篇 机密容器典型用例</vt:lpstr>
      <vt:lpstr>Enkrypt AI </vt:lpstr>
      <vt:lpstr>Enkrypt AI CoCo</vt:lpstr>
      <vt:lpstr>Demo: Securing AI Models with EnkryptAI deployed as confidential containers on Red Hat OpenShift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FENG HUO</dc:creator>
  <cp:lastModifiedBy>Qi Feng Huo</cp:lastModifiedBy>
  <cp:revision>130</cp:revision>
  <dcterms:created xsi:type="dcterms:W3CDTF">2024-06-08T14:33:38Z</dcterms:created>
  <dcterms:modified xsi:type="dcterms:W3CDTF">2024-06-15T01:40:39Z</dcterms:modified>
</cp:coreProperties>
</file>